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71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4305" autoAdjust="0"/>
    <p:restoredTop sz="97686" autoAdjust="0"/>
  </p:normalViewPr>
  <p:slideViewPr>
    <p:cSldViewPr>
      <p:cViewPr>
        <p:scale>
          <a:sx n="70" d="100"/>
          <a:sy n="70" d="100"/>
        </p:scale>
        <p:origin x="-888" y="-2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426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4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25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98523B-FFD5-413B-8368-2F7593F975EE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726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1048727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28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1048729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2764F4-A4B1-4704-9087-F0221EFE2C7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0574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36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1048637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4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I however decided to make myself busy to at least cheer myself up. I put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on my workout outfit and headed to the field for exercise. Upon arriving to the field, I met a gentleman who had fallen down and hurt his ankle. He was in so much pain but no one went to him to ask why he had stopped exercising. I felt empathy for him and imagined if I was the one hurting and no one comes to my aid. I therefore decided to offer him first aid. All of a sudden I felt so happy after he was relieved, a result of behaving </a:t>
            </a:r>
            <a:r>
              <a:rPr lang="en-US" sz="12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prosocially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baseline="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Dovidio</a:t>
            </a:r>
            <a:r>
              <a:rPr lang="en-US" sz="1200" baseline="0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2017).</a:t>
            </a:r>
            <a:endParaRPr lang="en-US" sz="12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104864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2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4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After noticing the situation, I viewed it as an emergency because the individual was rushing and did not realize she had dropped her papers. I hence developed a feeling of being responsible. I also was sure I had the ability to help the person and this encouraged me to reach a conscious decision to help. I thus picked up the papers and gave them to the lady who had dropped them.</a:t>
            </a:r>
          </a:p>
        </p:txBody>
      </p:sp>
      <p:sp>
        <p:nvSpPr>
          <p:cNvPr id="104864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2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lang="en-US" baseline="0" dirty="0" smtClean="0"/>
              <a:t>I also remembered that my neighbor has a poor eyesight and perhaps it contributed to him missing the bin and dropping litter outside the bin.  Influenced by the empathy-altruism model which emphasizes motivation and emotional aspects of prosocial behaviors, I decided to help (</a:t>
            </a:r>
            <a:r>
              <a:rPr lang="en-US" baseline="0" dirty="0" err="1" smtClean="0"/>
              <a:t>Dovidio</a:t>
            </a:r>
            <a:r>
              <a:rPr lang="en-US" baseline="0" dirty="0" smtClean="0"/>
              <a:t> et al., 2017). I felt so sympathetic for my neighbor and decided to pick the litter and put it in the bin. I felt happy in the end considering I had protected the environment and helped somebody.</a:t>
            </a:r>
          </a:p>
        </p:txBody>
      </p:sp>
      <p:sp>
        <p:nvSpPr>
          <p:cNvPr id="104862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1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Where I sat, there was a sweet cover that had been dropped. I was angered upon seeing it as I imagined how irresponsible the person who had dropped the cover was.  As I thought about it, people who were seated next to me kept looking at me and I suspected they were imagining I was the person to be blamed for the sweet cover. I felt guilty and decided to pick up the cover and take it to the litter bin that was nearby.</a:t>
            </a:r>
          </a:p>
        </p:txBody>
      </p:sp>
      <p:sp>
        <p:nvSpPr>
          <p:cNvPr id="104861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0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Suddenly one of the young boys fell down and started crying. I rushed to pick him up and encourage him as I said sorry. He was happy and thanked me and this really made me feel satisfied. I felt encouraged and motivated to be helping people every time I could as confirmed by </a:t>
            </a:r>
            <a:r>
              <a:rPr lang="en-US" baseline="0" dirty="0" err="1" smtClean="0"/>
              <a:t>Aknin</a:t>
            </a:r>
            <a:r>
              <a:rPr lang="en-US" baseline="0" dirty="0" smtClean="0"/>
              <a:t> et al., (2018) that </a:t>
            </a:r>
            <a:r>
              <a:rPr lang="en-US" baseline="0" dirty="0" err="1" smtClean="0"/>
              <a:t>prosocial</a:t>
            </a:r>
            <a:r>
              <a:rPr lang="en-US" baseline="0" dirty="0" smtClean="0"/>
              <a:t> behaviors promote </a:t>
            </a:r>
            <a:r>
              <a:rPr lang="en-US" baseline="0" dirty="0" err="1" smtClean="0"/>
              <a:t>satissfaction</a:t>
            </a:r>
            <a:endParaRPr lang="en-US" baseline="0" dirty="0" smtClean="0"/>
          </a:p>
        </p:txBody>
      </p:sp>
      <p:sp>
        <p:nvSpPr>
          <p:cNvPr id="104860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6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1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2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 thought to myself how helping her carry the shopping bad would cost nothing and therefore I decided to carry her shopping bad. As we got to the gate, I also helped her open the gate and shut it after we had both got in. I further imagined how she would struggle opening her house door while carrying the baby and I decided to ease this task for her by opening the door before handing her the shopping bad. She was full of gratitude and thanked me endlessly</a:t>
            </a:r>
          </a:p>
        </p:txBody>
      </p:sp>
      <p:sp>
        <p:nvSpPr>
          <p:cNvPr id="104859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7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6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59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 spent my evening celebrating my days achievements and planning on how the following day I would also strive to be help to as many people as I could. As I analyzed how my day had been like, I realized it was the day I felt the most happy and excited than any other day I could remember. I realized how helping others brings satisfaction and joy to one’s life as attested to by Klein,(2017). I vowed to myself to continue helping others.</a:t>
            </a:r>
          </a:p>
        </p:txBody>
      </p:sp>
      <p:sp>
        <p:nvSpPr>
          <p:cNvPr id="104859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8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1048667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i="1" baseline="0" dirty="0" smtClean="0">
              <a:solidFill>
                <a:srgbClr val="C00000"/>
              </a:solidFill>
            </a:endParaRPr>
          </a:p>
        </p:txBody>
      </p:sp>
      <p:sp>
        <p:nvSpPr>
          <p:cNvPr id="1048668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2764F4-A4B1-4704-9087-F0221EFE2C79}" type="slidenum">
              <a:rPr lang="en-US" smtClean="0"/>
              <a:t>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48625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26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51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1048627" name="Freeform 6"/>
            <p:cNvSpPr/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048628" name="Freeform 7"/>
            <p:cNvSpPr/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048629" name="Freeform 10"/>
            <p:cNvSpPr/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3145729" name="Straight Connector 11"/>
            <p:cNvCxnSpPr>
              <a:cxnSpLocks/>
            </p:cNvCxnSpPr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15000">
                    <a:schemeClr val="accent1">
                      <a:shade val="40000"/>
                      <a:satMod val="110000"/>
                    </a:schemeClr>
                  </a:gs>
                  <a:gs pos="45000">
                    <a:schemeClr val="accent1">
                      <a:tint val="7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486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631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32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58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58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58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588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7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0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70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11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048712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9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0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67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7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74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76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77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78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79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68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68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8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68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69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8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19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720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21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72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2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5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48696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4869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698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69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48700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01" name="Freeform 7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48702" name="Freeform 8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48703" name="Right Triangle 9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3145730" name="Straight Connector 10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704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048705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71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71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71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71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7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688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4868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69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4869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Freeform 12"/>
          <p:cNvSpPr/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48577" name="Freeform 11"/>
          <p:cNvSpPr/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48578" name="Right Triangle 13"/>
          <p:cNvSpPr/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3145728" name="Straight Connector 14"/>
          <p:cNvCxnSpPr>
            <a:cxnSpLocks/>
          </p:cNvCxnSpPr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15000">
                  <a:schemeClr val="accent1">
                    <a:shade val="40000"/>
                    <a:satMod val="110000"/>
                  </a:schemeClr>
                </a:gs>
                <a:gs pos="45000">
                  <a:schemeClr val="accent1">
                    <a:tint val="7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57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04858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48581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fld id="{5D520A65-79B0-40E9-87EC-9EE165FE8604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104858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48583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F16E3836-065A-4215-9DC0-6D9026D8642E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 txBox="1"/>
          <p:nvPr/>
        </p:nvSpPr>
        <p:spPr>
          <a:xfrm>
            <a:off x="1096224" y="990600"/>
            <a:ext cx="6347713" cy="18288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Helping Others as a Prosocial Behavior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48634" name="Title 1"/>
          <p:cNvSpPr txBox="1"/>
          <p:nvPr/>
        </p:nvSpPr>
        <p:spPr>
          <a:xfrm>
            <a:off x="76200" y="3975100"/>
            <a:ext cx="8610600" cy="1854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r" defTabSz="457200" rtl="0" eaLnBrk="1" latinLnBrk="0" hangingPunct="1">
              <a:spcBef>
                <a:spcPct val="0"/>
              </a:spcBef>
              <a:buNone/>
              <a:defRPr sz="54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Name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Institution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Professor</a:t>
            </a:r>
          </a:p>
          <a:p>
            <a:pPr algn="ctr"/>
            <a:r>
              <a:rPr lang="en-US" sz="3600" dirty="0" smtClean="0">
                <a:solidFill>
                  <a:schemeClr val="tx1"/>
                </a:solidFill>
              </a:rPr>
              <a:t>Date</a:t>
            </a:r>
          </a:p>
          <a:p>
            <a:pPr algn="ctr"/>
            <a:endParaRPr lang="en-US" sz="3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Content Placeholder 2"/>
          <p:cNvSpPr>
            <a:spLocks noGrp="1"/>
          </p:cNvSpPr>
          <p:nvPr>
            <p:ph idx="1"/>
          </p:nvPr>
        </p:nvSpPr>
        <p:spPr>
          <a:xfrm>
            <a:off x="762000" y="1930400"/>
            <a:ext cx="6347714" cy="3880773"/>
          </a:xfrm>
        </p:spPr>
        <p:txBody>
          <a:bodyPr>
            <a:norm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woke up early feeling less motivated and bored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Unlike other days when I would wake up feeling energized and ready to go for my morning run, this day I woke up feeling lazy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was unprepared to go  for the run</a:t>
            </a: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39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58001" cy="13208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 Morning Encounter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0" name="Rectangle 3"/>
          <p:cNvSpPr/>
          <p:nvPr/>
        </p:nvSpPr>
        <p:spPr>
          <a:xfrm>
            <a:off x="1066800" y="502920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i="1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endParaRPr lang="en-US" i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Content Placeholder 2"/>
          <p:cNvSpPr>
            <a:spLocks noGrp="1"/>
          </p:cNvSpPr>
          <p:nvPr>
            <p:ph idx="1"/>
          </p:nvPr>
        </p:nvSpPr>
        <p:spPr>
          <a:xfrm>
            <a:off x="762000" y="1930400"/>
            <a:ext cx="6347714" cy="3880773"/>
          </a:xfrm>
        </p:spPr>
        <p:txBody>
          <a:bodyPr/>
          <a:lstStyle/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While on my way back home from the field, someone before me was quickly rushing to work and dropped some papers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considered this as a situational factor and conducted a situational analysis</a:t>
            </a:r>
          </a:p>
          <a:p>
            <a:pPr lvl="1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45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58001" cy="1320800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Helping Prompted By Situational Factors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Content Placeholder 2"/>
          <p:cNvSpPr>
            <a:spLocks noGrp="1"/>
          </p:cNvSpPr>
          <p:nvPr>
            <p:ph idx="1"/>
          </p:nvPr>
        </p:nvSpPr>
        <p:spPr>
          <a:xfrm>
            <a:off x="762000" y="1930400"/>
            <a:ext cx="6347714" cy="3880773"/>
          </a:xfrm>
        </p:spPr>
        <p:txBody>
          <a:bodyPr/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 I walked further home, I realized a neighbor had missed the bin and had dropped litter outside the bin without noticing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My mother always taught me to help people anytime I can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thought about how I care for the environment</a:t>
            </a: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20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58001" cy="1320800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Helping Influenced By Individual Factors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Content Placeholder 2"/>
          <p:cNvSpPr>
            <a:spLocks noGrp="1"/>
          </p:cNvSpPr>
          <p:nvPr>
            <p:ph idx="1"/>
          </p:nvPr>
        </p:nvSpPr>
        <p:spPr>
          <a:xfrm>
            <a:off x="762000" y="1930400"/>
            <a:ext cx="6347714" cy="3880773"/>
          </a:xfrm>
        </p:spPr>
        <p:txBody>
          <a:bodyPr/>
          <a:lstStyle/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later on in the day went to a public ground to relax and do some meditation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 this incident, I confirmed that indeed people are more likely to act prosocially in public settings more than in private settings(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Dovidio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et al., 2017)</a:t>
            </a: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10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58001" cy="1320800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Helping Influenced By Observation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Content Placeholder 2"/>
          <p:cNvSpPr>
            <a:spLocks noGrp="1"/>
          </p:cNvSpPr>
          <p:nvPr>
            <p:ph idx="1"/>
          </p:nvPr>
        </p:nvSpPr>
        <p:spPr>
          <a:xfrm>
            <a:off x="762000" y="1930400"/>
            <a:ext cx="6347714" cy="3880773"/>
          </a:xfrm>
        </p:spPr>
        <p:txBody>
          <a:bodyPr/>
          <a:lstStyle/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After meditating, I felt very happy because my day had been full of acts of responsibility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therefore walked home cheerfully as I hummed my favorite hymn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 I walked I met some children walking home alone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00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858001" cy="13208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Helping Influenced By Mood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Content Placeholder 2"/>
          <p:cNvSpPr>
            <a:spLocks noGrp="1"/>
          </p:cNvSpPr>
          <p:nvPr>
            <p:ph idx="1"/>
          </p:nvPr>
        </p:nvSpPr>
        <p:spPr>
          <a:xfrm>
            <a:off x="762000" y="1524000"/>
            <a:ext cx="6347714" cy="5105400"/>
          </a:xfrm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§"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As I approached home, I met a neighbor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She was carrying some shopping bag and a baby at the same time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She looked tired and I asked her if I could help her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0" name="Title 1"/>
          <p:cNvSpPr>
            <a:spLocks noGrp="1"/>
          </p:cNvSpPr>
          <p:nvPr>
            <p:ph type="title"/>
          </p:nvPr>
        </p:nvSpPr>
        <p:spPr>
          <a:xfrm>
            <a:off x="609599" y="76200"/>
            <a:ext cx="6858001" cy="2438400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28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Rational Self-Motivation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4" name="Content Placeholder 2"/>
          <p:cNvSpPr>
            <a:spLocks noGrp="1"/>
          </p:cNvSpPr>
          <p:nvPr>
            <p:ph idx="1"/>
          </p:nvPr>
        </p:nvSpPr>
        <p:spPr>
          <a:xfrm>
            <a:off x="762000" y="1066800"/>
            <a:ext cx="6347714" cy="3657599"/>
          </a:xfrm>
        </p:spPr>
        <p:txBody>
          <a:bodyPr>
            <a:normAutofit fontScale="96429" lnSpcReduction="10000"/>
          </a:bodyPr>
          <a:lstStyle/>
          <a:p>
            <a:pPr lvl="1"/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was feeling so happy and motivated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could not stop cheering up remembering how useful I had been to people that day</a:t>
            </a:r>
          </a:p>
          <a:p>
            <a:pPr lvl="1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 kept thinking about how I would live a satisfactory life if I made helping others a habit</a:t>
            </a:r>
          </a:p>
          <a:p>
            <a:pPr lvl="1"/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609599" y="0"/>
            <a:ext cx="6858001" cy="1066800"/>
          </a:xfrm>
        </p:spPr>
        <p:txBody>
          <a:bodyPr>
            <a:normAutofit/>
          </a:bodyPr>
          <a:lstStyle/>
          <a:p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By the end of the day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4" name="Content Placeholder 2"/>
          <p:cNvSpPr>
            <a:spLocks noGrp="1"/>
          </p:cNvSpPr>
          <p:nvPr>
            <p:ph idx="1"/>
          </p:nvPr>
        </p:nvSpPr>
        <p:spPr>
          <a:xfrm>
            <a:off x="542143" y="1600200"/>
            <a:ext cx="8458200" cy="4525963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Aknin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L.B., Van de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Vondervoot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J.W., &amp; Hamlin,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J.K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(2018). Positive feelings reward and promote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prosocial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behavior.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Current opinion in psychology, 20,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55-59</a:t>
            </a:r>
          </a:p>
          <a:p>
            <a:pPr marL="457200" indent="-457200">
              <a:spcBef>
                <a:spcPts val="0"/>
              </a:spcBef>
              <a:buFont typeface="Wingdings" pitchFamily="2" charset="2"/>
              <a:buChar char="q"/>
            </a:pP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Dovidio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J.F.,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Piliavin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J.A., Schroeder, D.A., &amp;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Penner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L.A. (2017).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social psychology of </a:t>
            </a:r>
            <a:r>
              <a:rPr lang="en-US" sz="2800" i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prosocial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 behavior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 Psychology Press</a:t>
            </a:r>
          </a:p>
          <a:p>
            <a:pPr marL="457200" indent="-457200">
              <a:spcBef>
                <a:spcPts val="0"/>
              </a:spcBef>
              <a:buFont typeface="Wingdings" pitchFamily="2" charset="2"/>
              <a:buChar char="q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Klein, N.(2017).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Prosocial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behavior increases perceptions of meaning in life.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The Journal of positive psychology, 12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(4), 354-361</a:t>
            </a:r>
          </a:p>
          <a:p>
            <a:pPr marL="0" indent="0">
              <a:buNone/>
            </a:pP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None/>
            </a:pP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65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838200"/>
          </a:xfrm>
        </p:spPr>
        <p:txBody>
          <a:bodyPr/>
          <a:lstStyle/>
          <a:p>
            <a:pPr algn="ctr"/>
            <a:r>
              <a:rPr lang="en-US" sz="2800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lang="en-US" sz="2800" dirty="0">
              <a:solidFill>
                <a:schemeClr val="accent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83</TotalTime>
  <Words>1039</Words>
  <Application>Microsoft Office PowerPoint</Application>
  <PresentationFormat>On-screen Show (4:3)</PresentationFormat>
  <Paragraphs>57</Paragraphs>
  <Slides>9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Concourse</vt:lpstr>
      <vt:lpstr>PowerPoint Presentation</vt:lpstr>
      <vt:lpstr>My Morning Encounter</vt:lpstr>
      <vt:lpstr>Helping Prompted By Situational Factors</vt:lpstr>
      <vt:lpstr>Helping Influenced By Individual Factors</vt:lpstr>
      <vt:lpstr>Helping Influenced By Observation</vt:lpstr>
      <vt:lpstr>Helping Influenced By Mood</vt:lpstr>
      <vt:lpstr>  Rational Self-Motivation</vt:lpstr>
      <vt:lpstr>By the end of the day</vt:lpstr>
      <vt:lpstr>References</vt:lpstr>
    </vt:vector>
  </TitlesOfParts>
  <Company>Career Education Corporation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Northern and Southern Colonies</dc:title>
  <dc:creator>CEC User</dc:creator>
  <cp:lastModifiedBy>Kamande</cp:lastModifiedBy>
  <cp:revision>68</cp:revision>
  <dcterms:created xsi:type="dcterms:W3CDTF">2014-10-19T18:54:19Z</dcterms:created>
  <dcterms:modified xsi:type="dcterms:W3CDTF">2020-06-24T10:31:08Z</dcterms:modified>
</cp:coreProperties>
</file>